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Amatic SC"/>
      <p:regular r:id="rId33"/>
      <p:bold r:id="rId34"/>
    </p:embeddedFont>
    <p:embeddedFont>
      <p:font typeface="Inconsolata"/>
      <p:regular r:id="rId35"/>
      <p:bold r:id="rId36"/>
    </p:embeddedFont>
    <p:embeddedFont>
      <p:font typeface="Roboto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88">
          <p15:clr>
            <a:srgbClr val="A4A3A4"/>
          </p15:clr>
        </p15:guide>
        <p15:guide id="2" orient="horz" pos="1385">
          <p15:clr>
            <a:srgbClr val="9AA0A6"/>
          </p15:clr>
        </p15:guide>
        <p15:guide id="3" pos="321">
          <p15:clr>
            <a:srgbClr val="9AA0A6"/>
          </p15:clr>
        </p15:guide>
        <p15:guide id="4" orient="horz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8"/>
        <p:guide pos="1385" orient="horz"/>
        <p:guide pos="321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AmaticSC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Inconsolata-regular.fntdata"/><Relationship Id="rId34" Type="http://schemas.openxmlformats.org/officeDocument/2006/relationships/font" Target="fonts/AmaticSC-bold.fntdata"/><Relationship Id="rId37" Type="http://schemas.openxmlformats.org/officeDocument/2006/relationships/font" Target="fonts/RobotoLight-regular.fntdata"/><Relationship Id="rId36" Type="http://schemas.openxmlformats.org/officeDocument/2006/relationships/font" Target="fonts/Inconsolata-bold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20" Type="http://schemas.openxmlformats.org/officeDocument/2006/relationships/slide" Target="slides/slide14.xml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a798aef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19d479a5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419d479a5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419d479a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419d479a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419d479a5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419d479a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419d479a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419d479a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61fae5cd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61fae5cd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19d479a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19d479a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19d479a5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19d479a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shutterstock_1066622717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419d479a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419d479a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19d479a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19d479a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19d479a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19d479a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19d479a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419d479a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419d479a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419d479a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1fae5cd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1fae5cd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43.png"/><Relationship Id="rId4" Type="http://schemas.openxmlformats.org/officeDocument/2006/relationships/image" Target="../media/image59.png"/><Relationship Id="rId5" Type="http://schemas.openxmlformats.org/officeDocument/2006/relationships/image" Target="../media/image4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Relationship Id="rId7" Type="http://schemas.openxmlformats.org/officeDocument/2006/relationships/image" Target="../media/image5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7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62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75.png"/><Relationship Id="rId4" Type="http://schemas.openxmlformats.org/officeDocument/2006/relationships/image" Target="../media/image67.png"/><Relationship Id="rId5" Type="http://schemas.openxmlformats.org/officeDocument/2006/relationships/image" Target="../media/image60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84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Relationship Id="rId7" Type="http://schemas.openxmlformats.org/officeDocument/2006/relationships/image" Target="../media/image80.png"/><Relationship Id="rId8" Type="http://schemas.openxmlformats.org/officeDocument/2006/relationships/image" Target="../media/image8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83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91.png"/><Relationship Id="rId7" Type="http://schemas.openxmlformats.org/officeDocument/2006/relationships/image" Target="../media/image88.png"/><Relationship Id="rId8" Type="http://schemas.openxmlformats.org/officeDocument/2006/relationships/image" Target="../media/image9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Relationship Id="rId3" Type="http://schemas.openxmlformats.org/officeDocument/2006/relationships/image" Target="../media/image93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Relationship Id="rId5" Type="http://schemas.openxmlformats.org/officeDocument/2006/relationships/image" Target="../media/image92.png"/><Relationship Id="rId6" Type="http://schemas.openxmlformats.org/officeDocument/2006/relationships/image" Target="../media/image96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0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Watch a Video">
  <p:cSld name="CUSTOM_2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3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63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3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4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Peer Review">
  <p:cSld name="CUSTOM_3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5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Time to Code">
  <p:cSld name="CUSTOM_5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6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6. The End">
  <p:cSld name="CUSTOM_6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32" name="Google Shape;1032;p6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3" name="Google Shape;10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10.1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598400"/>
            <a:ext cx="8595300" cy="10212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7"/>
          <p:cNvSpPr txBox="1"/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Why/what are objects important </a:t>
            </a:r>
            <a:br>
              <a:rPr lang="en"/>
            </a:br>
            <a:r>
              <a:rPr lang="en"/>
              <a:t>in JavaScript?</a:t>
            </a:r>
            <a:endParaRPr/>
          </a:p>
        </p:txBody>
      </p:sp>
      <p:sp>
        <p:nvSpPr>
          <p:cNvPr id="1114" name="Google Shape;111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an Object! </a:t>
            </a:r>
            <a:endParaRPr/>
          </a:p>
        </p:txBody>
      </p:sp>
      <p:sp>
        <p:nvSpPr>
          <p:cNvPr id="1121" name="Google Shape;1121;p78"/>
          <p:cNvSpPr txBox="1"/>
          <p:nvPr>
            <p:ph idx="1" type="subTitle"/>
          </p:nvPr>
        </p:nvSpPr>
        <p:spPr>
          <a:xfrm>
            <a:off x="0" y="675975"/>
            <a:ext cx="9144000" cy="362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almost 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data-types objects: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Arrays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Math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...and more!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/>
              <a:t>Even Functions are objects!</a:t>
            </a:r>
            <a:endParaRPr/>
          </a:p>
        </p:txBody>
      </p:sp>
      <p:sp>
        <p:nvSpPr>
          <p:cNvPr id="1122" name="Google Shape;1122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926200"/>
            <a:ext cx="827450" cy="39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8"/>
          <p:cNvSpPr txBox="1"/>
          <p:nvPr/>
        </p:nvSpPr>
        <p:spPr>
          <a:xfrm>
            <a:off x="5061125" y="1250475"/>
            <a:ext cx="3480300" cy="3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Primitive types are </a:t>
            </a:r>
            <a:r>
              <a:rPr b="1" i="1" lang="en" sz="1800">
                <a:solidFill>
                  <a:schemeClr val="dk1"/>
                </a:solidFill>
                <a:highlight>
                  <a:srgbClr val="F7EF6A"/>
                </a:highlight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objects: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Boolean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Undefined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String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Symbol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9"/>
          <p:cNvSpPr txBox="1"/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object-oriented programming?</a:t>
            </a:r>
            <a:endParaRPr/>
          </a:p>
        </p:txBody>
      </p:sp>
      <p:sp>
        <p:nvSpPr>
          <p:cNvPr id="1130" name="Google Shape;113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1" name="Google Shape;11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80"/>
          <p:cNvCxnSpPr/>
          <p:nvPr/>
        </p:nvCxnSpPr>
        <p:spPr>
          <a:xfrm rot="10800000">
            <a:off x="3110225" y="26506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7" name="Google Shape;113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 (OOP)</a:t>
            </a:r>
            <a:endParaRPr/>
          </a:p>
        </p:txBody>
      </p:sp>
      <p:sp>
        <p:nvSpPr>
          <p:cNvPr id="1138" name="Google Shape;113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is a programming paradigm or pattern of programming centered around objects. Problems are thought of in a way in which a collection of objects work together to solve a problem. Objects can speak to one another, and this ability makes them suitable for managing and solving large and complex problems.</a:t>
            </a:r>
            <a:endParaRPr/>
          </a:p>
        </p:txBody>
      </p:sp>
      <p:sp>
        <p:nvSpPr>
          <p:cNvPr id="1139" name="Google Shape;113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0"/>
          <p:cNvSpPr/>
          <p:nvPr/>
        </p:nvSpPr>
        <p:spPr>
          <a:xfrm>
            <a:off x="508800" y="219535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Encapsulation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Object data (and often, functions too) can be stored neatly (the official word is </a:t>
            </a:r>
            <a:r>
              <a:rPr b="1" lang="en" sz="1200">
                <a:solidFill>
                  <a:srgbClr val="333333"/>
                </a:solidFill>
              </a:rPr>
              <a:t>encapsulated</a:t>
            </a:r>
            <a:r>
              <a:rPr lang="en" sz="1200">
                <a:solidFill>
                  <a:srgbClr val="333333"/>
                </a:solidFill>
              </a:rPr>
              <a:t>)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80"/>
          <p:cNvSpPr/>
          <p:nvPr/>
        </p:nvSpPr>
        <p:spPr>
          <a:xfrm>
            <a:off x="508800" y="389670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Inheritance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we can create new classes based on other classes ie. Person is parent to student and teacher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80"/>
          <p:cNvSpPr/>
          <p:nvPr/>
        </p:nvSpPr>
        <p:spPr>
          <a:xfrm>
            <a:off x="5859875" y="219535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Abstraction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</a:rPr>
              <a:t>creating a simple model of a more complex thing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0"/>
          <p:cNvSpPr/>
          <p:nvPr/>
        </p:nvSpPr>
        <p:spPr>
          <a:xfrm>
            <a:off x="5859875" y="389670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Polymorphism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33333"/>
                </a:solidFill>
              </a:rPr>
              <a:t>The fancy word for the ability of multiple object types to implement the same functionality is </a:t>
            </a:r>
            <a:r>
              <a:rPr b="1" lang="en" sz="1200">
                <a:solidFill>
                  <a:srgbClr val="333333"/>
                </a:solidFill>
              </a:rPr>
              <a:t>polymorphism</a:t>
            </a:r>
            <a:r>
              <a:rPr lang="en" sz="1200">
                <a:solidFill>
                  <a:srgbClr val="333333"/>
                </a:solidFill>
              </a:rPr>
              <a:t>. </a:t>
            </a:r>
            <a:endParaRPr sz="1800"/>
          </a:p>
        </p:txBody>
      </p:sp>
      <p:cxnSp>
        <p:nvCxnSpPr>
          <p:cNvPr id="1144" name="Google Shape;1144;p80"/>
          <p:cNvCxnSpPr/>
          <p:nvPr/>
        </p:nvCxnSpPr>
        <p:spPr>
          <a:xfrm flipH="1" rot="10800000">
            <a:off x="4941650" y="26506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5" name="Google Shape;1145;p80"/>
          <p:cNvCxnSpPr/>
          <p:nvPr/>
        </p:nvCxnSpPr>
        <p:spPr>
          <a:xfrm flipH="1">
            <a:off x="3169963" y="38967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6" name="Google Shape;1146;p80"/>
          <p:cNvCxnSpPr/>
          <p:nvPr/>
        </p:nvCxnSpPr>
        <p:spPr>
          <a:xfrm>
            <a:off x="5001388" y="38967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7" name="Google Shape;1147;p80"/>
          <p:cNvSpPr/>
          <p:nvPr/>
        </p:nvSpPr>
        <p:spPr>
          <a:xfrm>
            <a:off x="3521388" y="2510213"/>
            <a:ext cx="1773600" cy="1773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OOP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054" name="Google Shape;1054;p70"/>
          <p:cNvSpPr txBox="1"/>
          <p:nvPr>
            <p:ph idx="1" type="subTitle"/>
          </p:nvPr>
        </p:nvSpPr>
        <p:spPr>
          <a:xfrm>
            <a:off x="0" y="675975"/>
            <a:ext cx="5124600" cy="2706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designing and building of an executable program that will accomplish a specific computing task.</a:t>
            </a:r>
            <a:r>
              <a:rPr lang="en"/>
              <a:t> Essentially, programming is problem solving.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6" name="Google Shape;1056;p70"/>
          <p:cNvCxnSpPr/>
          <p:nvPr/>
        </p:nvCxnSpPr>
        <p:spPr>
          <a:xfrm>
            <a:off x="274375" y="640080"/>
            <a:ext cx="42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1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problems do we solve?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and </a:t>
            </a:r>
            <a:r>
              <a:rPr lang="en"/>
              <a:t>Automation</a:t>
            </a:r>
            <a:endParaRPr/>
          </a:p>
        </p:txBody>
      </p:sp>
      <p:sp>
        <p:nvSpPr>
          <p:cNvPr id="1069" name="Google Shape;106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Programming allows for us to solve almost any task or problem on a computer.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primary categories: </a:t>
            </a:r>
            <a:endParaRPr/>
          </a:p>
        </p:txBody>
      </p:sp>
      <p:sp>
        <p:nvSpPr>
          <p:cNvPr id="1070" name="Google Shape;1070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75" y="1333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2"/>
          <p:cNvSpPr txBox="1"/>
          <p:nvPr/>
        </p:nvSpPr>
        <p:spPr>
          <a:xfrm>
            <a:off x="1669800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Algorithms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72"/>
          <p:cNvSpPr txBox="1"/>
          <p:nvPr/>
        </p:nvSpPr>
        <p:spPr>
          <a:xfrm>
            <a:off x="4750325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Automation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3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DRY?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0" name="Google Shape;10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Yourself!</a:t>
            </a:r>
            <a:endParaRPr/>
          </a:p>
        </p:txBody>
      </p:sp>
      <p:sp>
        <p:nvSpPr>
          <p:cNvPr id="1086" name="Google Shape;1086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3110100" y="1123950"/>
            <a:ext cx="1265100" cy="12651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8" name="Google Shape;1088;p74"/>
          <p:cNvSpPr txBox="1"/>
          <p:nvPr/>
        </p:nvSpPr>
        <p:spPr>
          <a:xfrm>
            <a:off x="4311900" y="12189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on’t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3110100" y="2255050"/>
            <a:ext cx="1265100" cy="1265100"/>
          </a:xfrm>
          <a:prstGeom prst="ellipse">
            <a:avLst/>
          </a:prstGeom>
          <a:solidFill>
            <a:srgbClr val="AFCA54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0" name="Google Shape;1090;p74"/>
          <p:cNvSpPr txBox="1"/>
          <p:nvPr/>
        </p:nvSpPr>
        <p:spPr>
          <a:xfrm>
            <a:off x="4311900" y="23500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epeat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4"/>
          <p:cNvSpPr/>
          <p:nvPr/>
        </p:nvSpPr>
        <p:spPr>
          <a:xfrm>
            <a:off x="3110100" y="3431725"/>
            <a:ext cx="1265100" cy="1265100"/>
          </a:xfrm>
          <a:prstGeom prst="ellipse">
            <a:avLst/>
          </a:prstGeom>
          <a:solidFill>
            <a:srgbClr val="4FA786">
              <a:alpha val="7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2" name="Google Shape;1092;p74"/>
          <p:cNvSpPr txBox="1"/>
          <p:nvPr/>
        </p:nvSpPr>
        <p:spPr>
          <a:xfrm>
            <a:off x="4311900" y="3602925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ourself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Rewriting code wastes time, memory, and can confuse later readers and/or contributors to your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5"/>
          <p:cNvSpPr txBox="1"/>
          <p:nvPr>
            <p:ph type="title"/>
          </p:nvPr>
        </p:nvSpPr>
        <p:spPr>
          <a:xfrm>
            <a:off x="237100" y="2621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</a:t>
            </a:r>
            <a:r>
              <a:rPr lang="en"/>
              <a:t>object</a:t>
            </a:r>
            <a:r>
              <a:rPr lang="en"/>
              <a:t>?</a:t>
            </a:r>
            <a:endParaRPr/>
          </a:p>
        </p:txBody>
      </p:sp>
      <p:sp>
        <p:nvSpPr>
          <p:cNvPr id="1099" name="Google Shape;109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1106" name="Google Shape;110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Objects in JavaScript are unordered collections of related data built on a </a:t>
            </a:r>
            <a:r>
              <a:rPr lang="en">
                <a:highlight>
                  <a:srgbClr val="D9D9D9"/>
                </a:highlight>
                <a:latin typeface="Inconsolata"/>
                <a:ea typeface="Inconsolata"/>
                <a:cs typeface="Inconsolata"/>
                <a:sym typeface="Inconsolata"/>
              </a:rPr>
              <a:t>key:value</a:t>
            </a:r>
            <a:r>
              <a:rPr lang="en"/>
              <a:t> structure where values can be any </a:t>
            </a:r>
            <a:r>
              <a:rPr lang="en">
                <a:highlight>
                  <a:srgbClr val="CCCCCC"/>
                </a:highlight>
                <a:latin typeface="Inconsolata"/>
                <a:ea typeface="Inconsolata"/>
                <a:cs typeface="Inconsolata"/>
                <a:sym typeface="Inconsolata"/>
              </a:rPr>
              <a:t>data-type</a:t>
            </a:r>
            <a:r>
              <a:rPr lang="en"/>
              <a:t>, including functions.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6"/>
          <p:cNvSpPr txBox="1"/>
          <p:nvPr/>
        </p:nvSpPr>
        <p:spPr>
          <a:xfrm>
            <a:off x="482850" y="1439400"/>
            <a:ext cx="8166600" cy="3368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person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=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name: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'Bob'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'Smith'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age: 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32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gender: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'male'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interests: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'music'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'skiing'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bio: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is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.age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years old. He likes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and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greeting: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'Hi! I\'m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};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